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0" r:id="rId11"/>
    <p:sldId id="271" r:id="rId12"/>
    <p:sldId id="265" r:id="rId13"/>
    <p:sldId id="272" r:id="rId14"/>
    <p:sldId id="273" r:id="rId15"/>
    <p:sldId id="267" r:id="rId16"/>
    <p:sldId id="268" r:id="rId17"/>
    <p:sldId id="269" r:id="rId18"/>
    <p:sldId id="274" r:id="rId19"/>
    <p:sldId id="275" r:id="rId20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F7FB7"/>
    <a:srgbClr val="84D0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114" y="8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6" Type="http://schemas.openxmlformats.org/officeDocument/2006/relationships/image" Target="../media/image8.wmf"/><Relationship Id="rId5" Type="http://schemas.openxmlformats.org/officeDocument/2006/relationships/image" Target="../media/image7.wmf"/><Relationship Id="rId4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AD2CC-328C-499D-9ABD-3605AB653DC7}" type="datetimeFigureOut">
              <a:rPr lang="es-AR" smtClean="0"/>
              <a:t>4/12/2020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27273-6D07-4846-BF2F-C9BE848818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453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AD2CC-328C-499D-9ABD-3605AB653DC7}" type="datetimeFigureOut">
              <a:rPr lang="es-AR" smtClean="0"/>
              <a:t>4/12/2020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27273-6D07-4846-BF2F-C9BE848818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445113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AD2CC-328C-499D-9ABD-3605AB653DC7}" type="datetimeFigureOut">
              <a:rPr lang="es-AR" smtClean="0"/>
              <a:t>4/12/2020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27273-6D07-4846-BF2F-C9BE848818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44530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AD2CC-328C-499D-9ABD-3605AB653DC7}" type="datetimeFigureOut">
              <a:rPr lang="es-AR" smtClean="0"/>
              <a:t>4/12/2020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27273-6D07-4846-BF2F-C9BE848818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6305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AD2CC-328C-499D-9ABD-3605AB653DC7}" type="datetimeFigureOut">
              <a:rPr lang="es-AR" smtClean="0"/>
              <a:t>4/12/2020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27273-6D07-4846-BF2F-C9BE848818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01373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AD2CC-328C-499D-9ABD-3605AB653DC7}" type="datetimeFigureOut">
              <a:rPr lang="es-AR" smtClean="0"/>
              <a:t>4/12/2020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27273-6D07-4846-BF2F-C9BE848818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41622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AD2CC-328C-499D-9ABD-3605AB653DC7}" type="datetimeFigureOut">
              <a:rPr lang="es-AR" smtClean="0"/>
              <a:t>4/12/2020</a:t>
            </a:fld>
            <a:endParaRPr lang="es-AR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27273-6D07-4846-BF2F-C9BE848818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2406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AD2CC-328C-499D-9ABD-3605AB653DC7}" type="datetimeFigureOut">
              <a:rPr lang="es-AR" smtClean="0"/>
              <a:t>4/12/2020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27273-6D07-4846-BF2F-C9BE848818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23191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AD2CC-328C-499D-9ABD-3605AB653DC7}" type="datetimeFigureOut">
              <a:rPr lang="es-AR" smtClean="0"/>
              <a:t>4/12/2020</a:t>
            </a:fld>
            <a:endParaRPr lang="es-AR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27273-6D07-4846-BF2F-C9BE848818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94048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AD2CC-328C-499D-9ABD-3605AB653DC7}" type="datetimeFigureOut">
              <a:rPr lang="es-AR" smtClean="0"/>
              <a:t>4/12/2020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27273-6D07-4846-BF2F-C9BE848818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7453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BAD2CC-328C-499D-9ABD-3605AB653DC7}" type="datetimeFigureOut">
              <a:rPr lang="es-AR" smtClean="0"/>
              <a:t>4/12/2020</a:t>
            </a:fld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27273-6D07-4846-BF2F-C9BE848818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74104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BAD2CC-328C-499D-9ABD-3605AB653DC7}" type="datetimeFigureOut">
              <a:rPr lang="es-AR" smtClean="0"/>
              <a:t>4/12/2020</a:t>
            </a:fld>
            <a:endParaRPr 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27273-6D07-4846-BF2F-C9BE84881894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32527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13" Type="http://schemas.openxmlformats.org/officeDocument/2006/relationships/image" Target="../media/image9.png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.wmf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8.w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6.bin"/><Relationship Id="rId10" Type="http://schemas.openxmlformats.org/officeDocument/2006/relationships/image" Target="../media/image6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4.bin"/><Relationship Id="rId1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mguntech.com/tirito/logo-tirit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5701" y="347356"/>
            <a:ext cx="4399748" cy="2363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repositorio.uade.edu.ar/xmlui/themes/uade/images/footer/uade-footer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816" y="3544022"/>
            <a:ext cx="3141518" cy="137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4806106" y="5107709"/>
            <a:ext cx="26789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9600" dirty="0" smtClean="0">
                <a:solidFill>
                  <a:srgbClr val="5F7FB7"/>
                </a:solidFill>
              </a:rPr>
              <a:t>2020</a:t>
            </a:r>
            <a:endParaRPr lang="es-AR" sz="9600" dirty="0">
              <a:solidFill>
                <a:srgbClr val="5F7FB7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9575" y="2711144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600" dirty="0" smtClean="0">
                <a:solidFill>
                  <a:schemeClr val="accent1">
                    <a:lumMod val="50000"/>
                  </a:schemeClr>
                </a:solidFill>
              </a:rPr>
              <a:t>DIPLOMATURA EN CIENCIA DE DATOS</a:t>
            </a:r>
            <a:endParaRPr lang="es-AR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923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523997" y="26222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/>
              <a:t>Herramientas de </a:t>
            </a:r>
            <a:r>
              <a:rPr lang="es-AR" sz="4000" dirty="0" smtClean="0">
                <a:solidFill>
                  <a:srgbClr val="0070C0"/>
                </a:solidFill>
              </a:rPr>
              <a:t>ETL - 2/3</a:t>
            </a:r>
            <a:endParaRPr lang="es-AR" sz="4000" dirty="0">
              <a:solidFill>
                <a:srgbClr val="0070C0"/>
              </a:solidFill>
            </a:endParaRPr>
          </a:p>
        </p:txBody>
      </p:sp>
      <p:pic>
        <p:nvPicPr>
          <p:cNvPr id="7172" name="Picture 4" descr="Python logo vector (.EPS) - Anthon Cod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09966" y="2084964"/>
            <a:ext cx="6858000" cy="3238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4733634" y="1773383"/>
            <a:ext cx="51596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6000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Sintaxis Sencilla</a:t>
            </a:r>
            <a:endParaRPr lang="es-AR" sz="6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733634" y="2888241"/>
            <a:ext cx="515968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6000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Librerías</a:t>
            </a:r>
            <a:endParaRPr lang="es-AR" sz="6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733634" y="4093539"/>
            <a:ext cx="724593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6000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Pocas líneas de código</a:t>
            </a:r>
            <a:endParaRPr lang="es-AR" sz="6000" dirty="0">
              <a:solidFill>
                <a:schemeClr val="accent1">
                  <a:lumMod val="50000"/>
                </a:schemeClr>
              </a:solidFill>
            </a:endParaRPr>
          </a:p>
        </p:txBody>
      </p:sp>
      <p:cxnSp>
        <p:nvCxnSpPr>
          <p:cNvPr id="7" name="Conector recto de flecha 6"/>
          <p:cNvCxnSpPr/>
          <p:nvPr/>
        </p:nvCxnSpPr>
        <p:spPr>
          <a:xfrm flipV="1">
            <a:off x="3029527" y="2373745"/>
            <a:ext cx="1616364" cy="868219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" name="Conector recto de flecha 8"/>
          <p:cNvCxnSpPr/>
          <p:nvPr/>
        </p:nvCxnSpPr>
        <p:spPr>
          <a:xfrm>
            <a:off x="3181927" y="3394365"/>
            <a:ext cx="1463964" cy="4818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" name="Conector recto de flecha 10"/>
          <p:cNvCxnSpPr/>
          <p:nvPr/>
        </p:nvCxnSpPr>
        <p:spPr>
          <a:xfrm>
            <a:off x="3029527" y="3727174"/>
            <a:ext cx="1616364" cy="91440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4" name="Picture 10" descr="https://repositorio.uade.edu.ar/xmlui/themes/uade/images/footer/uade-footer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6" y="125008"/>
            <a:ext cx="1363521" cy="59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 recto 14"/>
          <p:cNvCxnSpPr/>
          <p:nvPr/>
        </p:nvCxnSpPr>
        <p:spPr>
          <a:xfrm>
            <a:off x="3181927" y="970106"/>
            <a:ext cx="581298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116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523997" y="26222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/>
              <a:t>Herramientas de </a:t>
            </a:r>
            <a:r>
              <a:rPr lang="es-AR" sz="4000" dirty="0" smtClean="0">
                <a:solidFill>
                  <a:srgbClr val="0070C0"/>
                </a:solidFill>
              </a:rPr>
              <a:t>ETL - 3/3</a:t>
            </a:r>
            <a:endParaRPr lang="es-AR" sz="4000" dirty="0">
              <a:solidFill>
                <a:srgbClr val="0070C0"/>
              </a:solidFill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4273827" y="1768721"/>
            <a:ext cx="73549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s-AR" sz="5400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Librería Open-</a:t>
            </a:r>
            <a:r>
              <a:rPr lang="es-AR" sz="5400" dirty="0" err="1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Source</a:t>
            </a:r>
            <a:endParaRPr lang="es-AR" sz="5400" dirty="0" smtClean="0">
              <a:solidFill>
                <a:schemeClr val="accent1">
                  <a:lumMod val="5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s-AR" sz="5400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Más de 20 años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s-AR" sz="5400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Reconocimiento de objetos</a:t>
            </a:r>
            <a:endParaRPr lang="es-AR" sz="5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15362" name="Picture 2" descr="OpenCV - Wikipedia, la enciclopedia lib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01" y="1588872"/>
            <a:ext cx="3472208" cy="427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https://repositorio.uade.edu.ar/xmlui/themes/uade/images/footer/uade-footer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6" y="125008"/>
            <a:ext cx="1363521" cy="59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Conector recto 14"/>
          <p:cNvCxnSpPr/>
          <p:nvPr/>
        </p:nvCxnSpPr>
        <p:spPr>
          <a:xfrm>
            <a:off x="3200400" y="970106"/>
            <a:ext cx="572493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241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523997" y="26222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/>
              <a:t>Herramientas de </a:t>
            </a:r>
            <a:r>
              <a:rPr lang="es-AR" sz="4000" dirty="0" smtClean="0">
                <a:solidFill>
                  <a:srgbClr val="0070C0"/>
                </a:solidFill>
              </a:rPr>
              <a:t>Visualización</a:t>
            </a:r>
            <a:endParaRPr lang="es-AR" sz="4000" dirty="0">
              <a:solidFill>
                <a:srgbClr val="0070C0"/>
              </a:solidFill>
            </a:endParaRPr>
          </a:p>
        </p:txBody>
      </p:sp>
      <p:pic>
        <p:nvPicPr>
          <p:cNvPr id="6146" name="Picture 2" descr="tableau-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45" y="2053741"/>
            <a:ext cx="4572000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5387009" y="1768721"/>
            <a:ext cx="624177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s-AR" sz="5400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Interactiva 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s-AR" sz="5400" dirty="0" smtClean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Comparar, Filtrar, Conectar fuentes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s-AR" sz="5400" dirty="0" smtClean="0">
                <a:solidFill>
                  <a:schemeClr val="accent1">
                    <a:lumMod val="50000"/>
                  </a:schemeClr>
                </a:solidFill>
              </a:rPr>
              <a:t>Informes / </a:t>
            </a:r>
            <a:r>
              <a:rPr lang="es-AR" sz="5400" dirty="0" err="1" smtClean="0">
                <a:solidFill>
                  <a:schemeClr val="accent1">
                    <a:lumMod val="50000"/>
                  </a:schemeClr>
                </a:solidFill>
              </a:rPr>
              <a:t>Dashboard</a:t>
            </a:r>
            <a:endParaRPr lang="es-AR" sz="54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Picture 10" descr="https://repositorio.uade.edu.ar/xmlui/themes/uade/images/footer/uade-footer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6" y="125008"/>
            <a:ext cx="1363521" cy="59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6"/>
          <p:cNvCxnSpPr/>
          <p:nvPr/>
        </p:nvCxnSpPr>
        <p:spPr>
          <a:xfrm>
            <a:off x="2792896" y="970106"/>
            <a:ext cx="67089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8611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9650"/>
            <a:ext cx="12192000" cy="5718699"/>
          </a:xfrm>
          <a:prstGeom prst="rect">
            <a:avLst/>
          </a:prstGeom>
        </p:spPr>
      </p:pic>
      <p:pic>
        <p:nvPicPr>
          <p:cNvPr id="5" name="Picture 10" descr="https://repositorio.uade.edu.ar/xmlui/themes/uade/images/footer/uade-footer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6" y="125008"/>
            <a:ext cx="1363521" cy="59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878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uck Hunt | Tinchio - Otro blog más del mont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https://repositorio.uade.edu.ar/xmlui/themes/uade/images/footer/uade-footer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6" y="125008"/>
            <a:ext cx="1363521" cy="59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5227319" y="722731"/>
            <a:ext cx="6248401" cy="707886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AR" sz="4000" dirty="0" smtClean="0">
                <a:solidFill>
                  <a:schemeClr val="bg1"/>
                </a:solidFill>
              </a:rPr>
              <a:t>http://mguntech.com/tirito/</a:t>
            </a:r>
            <a:endParaRPr lang="es-AR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68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523997" y="26222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>
                <a:solidFill>
                  <a:srgbClr val="0070C0"/>
                </a:solidFill>
              </a:rPr>
              <a:t>Visualizaciones</a:t>
            </a:r>
            <a:endParaRPr lang="es-AR" sz="4000" dirty="0">
              <a:solidFill>
                <a:srgbClr val="0070C0"/>
              </a:solidFill>
            </a:endParaRPr>
          </a:p>
        </p:txBody>
      </p:sp>
      <p:pic>
        <p:nvPicPr>
          <p:cNvPr id="3" name="Google Shape;104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91854" y="923293"/>
            <a:ext cx="9051638" cy="5916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10" descr="https://repositorio.uade.edu.ar/xmlui/themes/uade/images/footer/uade-footer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6" y="125008"/>
            <a:ext cx="1363521" cy="59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ector recto 5"/>
          <p:cNvCxnSpPr/>
          <p:nvPr/>
        </p:nvCxnSpPr>
        <p:spPr>
          <a:xfrm>
            <a:off x="4422913" y="970106"/>
            <a:ext cx="35383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344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523997" y="26222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>
                <a:solidFill>
                  <a:srgbClr val="0070C0"/>
                </a:solidFill>
              </a:rPr>
              <a:t>Visualizaciones</a:t>
            </a:r>
            <a:endParaRPr lang="es-AR" sz="4000" dirty="0">
              <a:solidFill>
                <a:srgbClr val="0070C0"/>
              </a:solidFill>
            </a:endParaRPr>
          </a:p>
        </p:txBody>
      </p:sp>
      <p:pic>
        <p:nvPicPr>
          <p:cNvPr id="5" name="Google Shape;109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782618" y="970106"/>
            <a:ext cx="9336045" cy="588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10" descr="https://repositorio.uade.edu.ar/xmlui/themes/uade/images/footer/uade-footer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6" y="125008"/>
            <a:ext cx="1363521" cy="59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6"/>
          <p:cNvCxnSpPr/>
          <p:nvPr/>
        </p:nvCxnSpPr>
        <p:spPr>
          <a:xfrm>
            <a:off x="4422913" y="970106"/>
            <a:ext cx="35383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55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523997" y="26222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>
                <a:solidFill>
                  <a:srgbClr val="0070C0"/>
                </a:solidFill>
              </a:rPr>
              <a:t>Visualizaciones</a:t>
            </a:r>
            <a:endParaRPr lang="es-AR" sz="4000" dirty="0">
              <a:solidFill>
                <a:srgbClr val="0070C0"/>
              </a:solidFill>
            </a:endParaRPr>
          </a:p>
        </p:txBody>
      </p:sp>
      <p:pic>
        <p:nvPicPr>
          <p:cNvPr id="6" name="Google Shape;114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34019" y="850034"/>
            <a:ext cx="8733978" cy="5887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10" descr="https://repositorio.uade.edu.ar/xmlui/themes/uade/images/footer/uade-footer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6" y="125008"/>
            <a:ext cx="1363521" cy="59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7"/>
          <p:cNvCxnSpPr/>
          <p:nvPr/>
        </p:nvCxnSpPr>
        <p:spPr>
          <a:xfrm>
            <a:off x="4422913" y="970106"/>
            <a:ext cx="35383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495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7 preguntas que debes hacer en tus registros para event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12192000" cy="683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repositorio.uade.edu.ar/xmlui/themes/uade/images/footer/uade-footer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6" y="125008"/>
            <a:ext cx="1363521" cy="59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/>
          <p:cNvSpPr txBox="1"/>
          <p:nvPr/>
        </p:nvSpPr>
        <p:spPr>
          <a:xfrm>
            <a:off x="1523997" y="828689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>
                <a:solidFill>
                  <a:srgbClr val="0070C0"/>
                </a:solidFill>
              </a:rPr>
              <a:t>¿PREGUNTAS?</a:t>
            </a:r>
            <a:endParaRPr lang="es-AR" sz="4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24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Para grabarse a fuego: decir gracias aumenta la felicid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56" y="393389"/>
            <a:ext cx="11826238" cy="591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https://repositorio.uade.edu.ar/xmlui/themes/uade/images/footer/uade-footer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6" y="125008"/>
            <a:ext cx="1363521" cy="59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084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ángulo 15"/>
          <p:cNvSpPr/>
          <p:nvPr/>
        </p:nvSpPr>
        <p:spPr>
          <a:xfrm>
            <a:off x="5068454" y="1494277"/>
            <a:ext cx="2068945" cy="24736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/>
          <p:cNvSpPr txBox="1"/>
          <p:nvPr/>
        </p:nvSpPr>
        <p:spPr>
          <a:xfrm>
            <a:off x="1523997" y="26222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>
                <a:solidFill>
                  <a:schemeClr val="accent1">
                    <a:lumMod val="50000"/>
                  </a:schemeClr>
                </a:solidFill>
              </a:rPr>
              <a:t>Integrantes</a:t>
            </a:r>
            <a:endParaRPr lang="es-AR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039092" y="1457332"/>
            <a:ext cx="2068945" cy="24736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smtClean="0"/>
              <a:t>fe</a:t>
            </a:r>
            <a:endParaRPr lang="es-AR" dirty="0"/>
          </a:p>
        </p:txBody>
      </p:sp>
      <p:graphicFrame>
        <p:nvGraphicFramePr>
          <p:cNvPr id="14" name="Objeto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49069"/>
              </p:ext>
            </p:extLst>
          </p:nvPr>
        </p:nvGraphicFramePr>
        <p:xfrm>
          <a:off x="1052945" y="1470320"/>
          <a:ext cx="2068945" cy="2068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" name="Image" r:id="rId3" imgW="2768040" imgH="2768040" progId="Photoshop.Image.18">
                  <p:embed/>
                </p:oleObj>
              </mc:Choice>
              <mc:Fallback>
                <p:oleObj name="Image" r:id="rId3" imgW="2768040" imgH="27680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52945" y="1470320"/>
                        <a:ext cx="2068945" cy="2068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to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390432"/>
              </p:ext>
            </p:extLst>
          </p:nvPr>
        </p:nvGraphicFramePr>
        <p:xfrm>
          <a:off x="5068454" y="1470319"/>
          <a:ext cx="2068945" cy="2068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" name="Image" r:id="rId5" imgW="2768040" imgH="2768040" progId="Photoshop.Image.18">
                  <p:embed/>
                </p:oleObj>
              </mc:Choice>
              <mc:Fallback>
                <p:oleObj name="Image" r:id="rId5" imgW="2768040" imgH="27680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68454" y="1470319"/>
                        <a:ext cx="2068945" cy="2068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ángulo 16"/>
          <p:cNvSpPr/>
          <p:nvPr/>
        </p:nvSpPr>
        <p:spPr>
          <a:xfrm>
            <a:off x="9095502" y="1482037"/>
            <a:ext cx="2068945" cy="24736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Rectángulo 17"/>
          <p:cNvSpPr/>
          <p:nvPr/>
        </p:nvSpPr>
        <p:spPr>
          <a:xfrm>
            <a:off x="5068454" y="4224769"/>
            <a:ext cx="2068945" cy="24736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Rectángulo 18"/>
          <p:cNvSpPr/>
          <p:nvPr/>
        </p:nvSpPr>
        <p:spPr>
          <a:xfrm>
            <a:off x="1025237" y="4224770"/>
            <a:ext cx="2068945" cy="24736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Rectángulo 19"/>
          <p:cNvSpPr/>
          <p:nvPr/>
        </p:nvSpPr>
        <p:spPr>
          <a:xfrm>
            <a:off x="9111669" y="4213395"/>
            <a:ext cx="2068945" cy="24736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aphicFrame>
        <p:nvGraphicFramePr>
          <p:cNvPr id="21" name="Objeto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6169463"/>
              </p:ext>
            </p:extLst>
          </p:nvPr>
        </p:nvGraphicFramePr>
        <p:xfrm>
          <a:off x="9111669" y="1485037"/>
          <a:ext cx="2055092" cy="20550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3" name="Image" r:id="rId7" imgW="2768040" imgH="2768040" progId="Photoshop.Image.18">
                  <p:embed/>
                </p:oleObj>
              </mc:Choice>
              <mc:Fallback>
                <p:oleObj name="Image" r:id="rId7" imgW="2768040" imgH="27680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111669" y="1485037"/>
                        <a:ext cx="2055092" cy="20550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to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8106191"/>
              </p:ext>
            </p:extLst>
          </p:nvPr>
        </p:nvGraphicFramePr>
        <p:xfrm>
          <a:off x="5068454" y="4224769"/>
          <a:ext cx="2068945" cy="20689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4" name="Image" r:id="rId9" imgW="2768040" imgH="2768040" progId="Photoshop.Image.18">
                  <p:embed/>
                </p:oleObj>
              </mc:Choice>
              <mc:Fallback>
                <p:oleObj name="Image" r:id="rId9" imgW="2768040" imgH="27680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068454" y="4224769"/>
                        <a:ext cx="2068945" cy="20689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to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850392"/>
              </p:ext>
            </p:extLst>
          </p:nvPr>
        </p:nvGraphicFramePr>
        <p:xfrm>
          <a:off x="9116286" y="4221742"/>
          <a:ext cx="2059709" cy="20597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5" name="Image" r:id="rId11" imgW="2768040" imgH="2768040" progId="Photoshop.Image.18">
                  <p:embed/>
                </p:oleObj>
              </mc:Choice>
              <mc:Fallback>
                <p:oleObj name="Image" r:id="rId11" imgW="2768040" imgH="27680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116286" y="4221742"/>
                        <a:ext cx="2059709" cy="20597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CuadroTexto 25"/>
          <p:cNvSpPr txBox="1"/>
          <p:nvPr/>
        </p:nvSpPr>
        <p:spPr>
          <a:xfrm>
            <a:off x="1052944" y="3579275"/>
            <a:ext cx="2041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/>
              <a:t>FELIX MOLINA</a:t>
            </a:r>
            <a:endParaRPr lang="es-AR" sz="1600" dirty="0"/>
          </a:p>
        </p:txBody>
      </p:sp>
      <p:sp>
        <p:nvSpPr>
          <p:cNvPr id="28" name="CuadroTexto 27"/>
          <p:cNvSpPr txBox="1"/>
          <p:nvPr/>
        </p:nvSpPr>
        <p:spPr>
          <a:xfrm>
            <a:off x="5068453" y="3570646"/>
            <a:ext cx="2068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/>
              <a:t>MANUEL QUINTANA</a:t>
            </a:r>
            <a:endParaRPr lang="es-AR" sz="1600" dirty="0"/>
          </a:p>
        </p:txBody>
      </p:sp>
      <p:sp>
        <p:nvSpPr>
          <p:cNvPr id="29" name="CuadroTexto 28"/>
          <p:cNvSpPr txBox="1"/>
          <p:nvPr/>
        </p:nvSpPr>
        <p:spPr>
          <a:xfrm>
            <a:off x="9081649" y="3582300"/>
            <a:ext cx="2082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/>
              <a:t>SIMON VALENZUELA</a:t>
            </a:r>
            <a:endParaRPr lang="es-AR" sz="1600" dirty="0"/>
          </a:p>
        </p:txBody>
      </p:sp>
      <p:sp>
        <p:nvSpPr>
          <p:cNvPr id="30" name="CuadroTexto 29"/>
          <p:cNvSpPr txBox="1"/>
          <p:nvPr/>
        </p:nvSpPr>
        <p:spPr>
          <a:xfrm>
            <a:off x="969816" y="6317672"/>
            <a:ext cx="21797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/>
              <a:t>GERARDO </a:t>
            </a:r>
            <a:r>
              <a:rPr lang="es-AR" sz="1600" dirty="0" smtClean="0"/>
              <a:t>SANTA CRUZ</a:t>
            </a:r>
            <a:endParaRPr lang="es-AR" sz="1600" dirty="0"/>
          </a:p>
        </p:txBody>
      </p:sp>
      <p:sp>
        <p:nvSpPr>
          <p:cNvPr id="31" name="CuadroTexto 30"/>
          <p:cNvSpPr txBox="1"/>
          <p:nvPr/>
        </p:nvSpPr>
        <p:spPr>
          <a:xfrm>
            <a:off x="5054598" y="6324086"/>
            <a:ext cx="2082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/>
              <a:t>WILMAN RIVERA</a:t>
            </a:r>
            <a:endParaRPr lang="es-AR" sz="1600" dirty="0"/>
          </a:p>
        </p:txBody>
      </p:sp>
      <p:sp>
        <p:nvSpPr>
          <p:cNvPr id="32" name="CuadroTexto 31"/>
          <p:cNvSpPr txBox="1"/>
          <p:nvPr/>
        </p:nvSpPr>
        <p:spPr>
          <a:xfrm>
            <a:off x="9081649" y="6317672"/>
            <a:ext cx="2082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 smtClean="0"/>
              <a:t>ARTUR SADOVENKO</a:t>
            </a:r>
            <a:endParaRPr lang="es-AR" sz="1600" dirty="0"/>
          </a:p>
        </p:txBody>
      </p:sp>
      <p:pic>
        <p:nvPicPr>
          <p:cNvPr id="33" name="Picture 10" descr="https://repositorio.uade.edu.ar/xmlui/themes/uade/images/footer/uade-footer.png"/>
          <p:cNvPicPr>
            <a:picLocks noChangeAspect="1" noChangeArrowheads="1"/>
          </p:cNvPicPr>
          <p:nvPr/>
        </p:nvPicPr>
        <p:blipFill>
          <a:blip r:embed="rId1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6" y="125008"/>
            <a:ext cx="1363521" cy="59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Conector recto 33"/>
          <p:cNvCxnSpPr/>
          <p:nvPr/>
        </p:nvCxnSpPr>
        <p:spPr>
          <a:xfrm>
            <a:off x="4870173" y="970106"/>
            <a:ext cx="245496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Objeto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935964"/>
              </p:ext>
            </p:extLst>
          </p:nvPr>
        </p:nvGraphicFramePr>
        <p:xfrm>
          <a:off x="1037704" y="4206502"/>
          <a:ext cx="2071717" cy="2071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6" name="Image" r:id="rId15" imgW="2768040" imgH="2768040" progId="Photoshop.Image.18">
                  <p:embed/>
                </p:oleObj>
              </mc:Choice>
              <mc:Fallback>
                <p:oleObj name="Image" r:id="rId15" imgW="2768040" imgH="2768040" progId="Photoshop.Image.1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37704" y="4206502"/>
                        <a:ext cx="2071717" cy="20717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81212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523997" y="26222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/>
              <a:t>Nuestra </a:t>
            </a:r>
            <a:r>
              <a:rPr lang="es-AR" sz="4000" dirty="0" smtClean="0">
                <a:solidFill>
                  <a:srgbClr val="0070C0"/>
                </a:solidFill>
              </a:rPr>
              <a:t>APP</a:t>
            </a:r>
            <a:endParaRPr lang="es-AR" sz="4000" dirty="0">
              <a:solidFill>
                <a:srgbClr val="0070C0"/>
              </a:solidFill>
            </a:endParaRPr>
          </a:p>
        </p:txBody>
      </p:sp>
      <p:pic>
        <p:nvPicPr>
          <p:cNvPr id="23" name="Picture 2" descr="http://mguntech.com/tirito/logo-tirit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92" y="1834411"/>
            <a:ext cx="4399748" cy="2363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5726544" y="1607127"/>
            <a:ext cx="630843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 smtClean="0">
                <a:solidFill>
                  <a:schemeClr val="accent1">
                    <a:lumMod val="50000"/>
                  </a:schemeClr>
                </a:solidFill>
              </a:rPr>
              <a:t>Está basado en la recolección y análisis de datos de los polígonos para proveer más información a los usuarios y darles estadísticas para que puedan mejorar a la hora de acudir a los mismos.</a:t>
            </a:r>
            <a:endParaRPr lang="es-AR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27" name="Picture 10" descr="https://repositorio.uade.edu.ar/xmlui/themes/uade/images/footer/uade-footer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6" y="125008"/>
            <a:ext cx="1363521" cy="59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recto 32"/>
          <p:cNvCxnSpPr/>
          <p:nvPr/>
        </p:nvCxnSpPr>
        <p:spPr>
          <a:xfrm>
            <a:off x="4661452" y="970106"/>
            <a:ext cx="299167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34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523997" y="26222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/>
              <a:t>Problemática</a:t>
            </a:r>
            <a:endParaRPr lang="es-AR" sz="4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5745018" y="1607127"/>
            <a:ext cx="61329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 smtClean="0">
                <a:solidFill>
                  <a:schemeClr val="accent1">
                    <a:lumMod val="50000"/>
                  </a:schemeClr>
                </a:solidFill>
              </a:rPr>
              <a:t>A la hora de ir al polígono, el usuario tiene que validar su puntería y ver que tanto mejoró a lo largo del tiempo. Además, tener un registro personal sin la posibilidad de que pueda consultarlo en cualquier momento.</a:t>
            </a:r>
            <a:endParaRPr lang="es-AR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2096656"/>
            <a:ext cx="5121563" cy="3258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10" descr="https://repositorio.uade.edu.ar/xmlui/themes/uade/images/footer/uade-footer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6" y="125008"/>
            <a:ext cx="1363521" cy="59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8"/>
          <p:cNvCxnSpPr/>
          <p:nvPr/>
        </p:nvCxnSpPr>
        <p:spPr>
          <a:xfrm>
            <a:off x="4572000" y="970106"/>
            <a:ext cx="314076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35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523997" y="26222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/>
              <a:t>Solución</a:t>
            </a:r>
            <a:endParaRPr lang="es-AR" sz="4000" dirty="0"/>
          </a:p>
        </p:txBody>
      </p:sp>
      <p:sp>
        <p:nvSpPr>
          <p:cNvPr id="2" name="CuadroTexto 1"/>
          <p:cNvSpPr txBox="1"/>
          <p:nvPr/>
        </p:nvSpPr>
        <p:spPr>
          <a:xfrm>
            <a:off x="5745018" y="2687780"/>
            <a:ext cx="61329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 smtClean="0">
                <a:solidFill>
                  <a:schemeClr val="accent1">
                    <a:lumMod val="50000"/>
                  </a:schemeClr>
                </a:solidFill>
              </a:rPr>
              <a:t>Para poder solventar el problema se armó un sistema integral:</a:t>
            </a:r>
            <a:endParaRPr lang="es-AR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9" y="2096656"/>
            <a:ext cx="5121562" cy="32585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10" descr="https://repositorio.uade.edu.ar/xmlui/themes/uade/images/footer/uade-footer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6" y="125008"/>
            <a:ext cx="1363521" cy="59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Conector recto 7"/>
          <p:cNvCxnSpPr/>
          <p:nvPr/>
        </p:nvCxnSpPr>
        <p:spPr>
          <a:xfrm>
            <a:off x="4870173" y="970106"/>
            <a:ext cx="2454966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0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523997" y="26222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/>
              <a:t>Fuentes de </a:t>
            </a:r>
            <a:r>
              <a:rPr lang="es-AR" sz="4000" dirty="0" smtClean="0">
                <a:solidFill>
                  <a:srgbClr val="0070C0"/>
                </a:solidFill>
              </a:rPr>
              <a:t>Datos</a:t>
            </a:r>
            <a:endParaRPr lang="es-AR" sz="4000" dirty="0">
              <a:solidFill>
                <a:srgbClr val="0070C0"/>
              </a:solidFill>
            </a:endParaRPr>
          </a:p>
        </p:txBody>
      </p:sp>
      <p:sp>
        <p:nvSpPr>
          <p:cNvPr id="2" name="CuadroTexto 1"/>
          <p:cNvSpPr txBox="1"/>
          <p:nvPr/>
        </p:nvSpPr>
        <p:spPr>
          <a:xfrm>
            <a:off x="5597237" y="2687780"/>
            <a:ext cx="655781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 smtClean="0">
                <a:solidFill>
                  <a:schemeClr val="accent1">
                    <a:lumMod val="50000"/>
                  </a:schemeClr>
                </a:solidFill>
              </a:rPr>
              <a:t>Vamos a tener 2 fuentes de datos:</a:t>
            </a:r>
          </a:p>
          <a:p>
            <a:endParaRPr lang="es-AR" sz="3600" dirty="0" smtClean="0">
              <a:solidFill>
                <a:schemeClr val="accent1">
                  <a:lumMod val="50000"/>
                </a:schemeClr>
              </a:solidFill>
            </a:endParaRPr>
          </a:p>
          <a:p>
            <a:pPr marL="1200150" lvl="1" indent="-742950">
              <a:buAutoNum type="arabicParenR"/>
            </a:pPr>
            <a:r>
              <a:rPr lang="es-AR" sz="3200" dirty="0" smtClean="0">
                <a:solidFill>
                  <a:schemeClr val="accent1">
                    <a:lumMod val="50000"/>
                  </a:schemeClr>
                </a:solidFill>
              </a:rPr>
              <a:t>Un Simulador HTML</a:t>
            </a:r>
          </a:p>
          <a:p>
            <a:pPr marL="1200150" lvl="1" indent="-742950">
              <a:buAutoNum type="arabicParenR"/>
            </a:pPr>
            <a:r>
              <a:rPr lang="es-AR" sz="3200" dirty="0" smtClean="0">
                <a:solidFill>
                  <a:schemeClr val="accent1">
                    <a:lumMod val="50000"/>
                  </a:schemeClr>
                </a:solidFill>
              </a:rPr>
              <a:t>Una aplicación </a:t>
            </a:r>
            <a:r>
              <a:rPr lang="es-AR" sz="3200" dirty="0" err="1" smtClean="0">
                <a:solidFill>
                  <a:schemeClr val="accent1">
                    <a:lumMod val="50000"/>
                  </a:schemeClr>
                </a:solidFill>
              </a:rPr>
              <a:t>React</a:t>
            </a:r>
            <a:r>
              <a:rPr lang="es-AR" sz="3200" dirty="0" smtClean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s-AR" sz="3200" dirty="0" err="1" smtClean="0">
                <a:solidFill>
                  <a:schemeClr val="accent1">
                    <a:lumMod val="50000"/>
                  </a:schemeClr>
                </a:solidFill>
              </a:rPr>
              <a:t>Native</a:t>
            </a:r>
            <a:endParaRPr lang="es-AR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3467962"/>
            <a:ext cx="2457450" cy="26955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5" y="1140690"/>
            <a:ext cx="2038350" cy="1676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Conector angular 7"/>
          <p:cNvCxnSpPr/>
          <p:nvPr/>
        </p:nvCxnSpPr>
        <p:spPr>
          <a:xfrm>
            <a:off x="2660073" y="1865745"/>
            <a:ext cx="3325091" cy="2198255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r 8"/>
          <p:cNvCxnSpPr/>
          <p:nvPr/>
        </p:nvCxnSpPr>
        <p:spPr>
          <a:xfrm flipV="1">
            <a:off x="2475346" y="4599709"/>
            <a:ext cx="3491346" cy="1163783"/>
          </a:xfrm>
          <a:prstGeom prst="bentConnector3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0" descr="https://repositorio.uade.edu.ar/xmlui/themes/uade/images/footer/uade-footer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6" y="125008"/>
            <a:ext cx="1363521" cy="59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Conector recto 12"/>
          <p:cNvCxnSpPr/>
          <p:nvPr/>
        </p:nvCxnSpPr>
        <p:spPr>
          <a:xfrm>
            <a:off x="4144617" y="970106"/>
            <a:ext cx="392595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49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523997" y="26222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/>
              <a:t>Datos</a:t>
            </a:r>
            <a:endParaRPr lang="es-AR" sz="4000" dirty="0">
              <a:solidFill>
                <a:srgbClr val="0070C0"/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721566" y="4565134"/>
            <a:ext cx="14189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3600" dirty="0" smtClean="0">
                <a:solidFill>
                  <a:schemeClr val="accent1">
                    <a:lumMod val="50000"/>
                  </a:schemeClr>
                </a:solidFill>
              </a:rPr>
              <a:t>PAISES</a:t>
            </a:r>
            <a:endParaRPr lang="es-AR" sz="3600" dirty="0"/>
          </a:p>
        </p:txBody>
      </p:sp>
      <p:sp>
        <p:nvSpPr>
          <p:cNvPr id="5" name="Rectángulo 4"/>
          <p:cNvSpPr/>
          <p:nvPr/>
        </p:nvSpPr>
        <p:spPr>
          <a:xfrm>
            <a:off x="9302338" y="4565130"/>
            <a:ext cx="21182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3600" dirty="0" smtClean="0">
                <a:solidFill>
                  <a:schemeClr val="accent1">
                    <a:lumMod val="50000"/>
                  </a:schemeClr>
                </a:solidFill>
              </a:rPr>
              <a:t>NOMBRES</a:t>
            </a:r>
            <a:endParaRPr lang="es-AR" sz="3600" dirty="0"/>
          </a:p>
        </p:txBody>
      </p:sp>
      <p:sp>
        <p:nvSpPr>
          <p:cNvPr id="6" name="Rectángulo 5"/>
          <p:cNvSpPr/>
          <p:nvPr/>
        </p:nvSpPr>
        <p:spPr>
          <a:xfrm>
            <a:off x="5222328" y="4565130"/>
            <a:ext cx="17473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sz="3600" dirty="0" smtClean="0">
                <a:solidFill>
                  <a:schemeClr val="accent1">
                    <a:lumMod val="50000"/>
                  </a:schemeClr>
                </a:solidFill>
              </a:rPr>
              <a:t>PUNTOS</a:t>
            </a:r>
            <a:endParaRPr lang="es-AR" sz="36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95" y="1621559"/>
            <a:ext cx="2857500" cy="28575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905" y="1621559"/>
            <a:ext cx="2857500" cy="28575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693" y="1621559"/>
            <a:ext cx="2857500" cy="28575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10" descr="https://repositorio.uade.edu.ar/xmlui/themes/uade/images/footer/uade-footer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6" y="125008"/>
            <a:ext cx="1363521" cy="59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recto 10"/>
          <p:cNvCxnSpPr/>
          <p:nvPr/>
        </p:nvCxnSpPr>
        <p:spPr>
          <a:xfrm>
            <a:off x="5396948" y="970106"/>
            <a:ext cx="139147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96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523997" y="26222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/>
              <a:t>Bases de </a:t>
            </a:r>
            <a:r>
              <a:rPr lang="es-AR" sz="4000" dirty="0" smtClean="0">
                <a:solidFill>
                  <a:srgbClr val="0070C0"/>
                </a:solidFill>
              </a:rPr>
              <a:t>datos</a:t>
            </a:r>
            <a:endParaRPr lang="es-AR" sz="4000" dirty="0">
              <a:solidFill>
                <a:srgbClr val="0070C0"/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7" y="2138796"/>
            <a:ext cx="2857500" cy="28575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051" y="2138796"/>
            <a:ext cx="2857500" cy="28575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10" descr="https://repositorio.uade.edu.ar/xmlui/themes/uade/images/footer/uade-footer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6" y="125008"/>
            <a:ext cx="1363521" cy="59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recto 8"/>
          <p:cNvCxnSpPr/>
          <p:nvPr/>
        </p:nvCxnSpPr>
        <p:spPr>
          <a:xfrm>
            <a:off x="4381497" y="970106"/>
            <a:ext cx="3569807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516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4D0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1523997" y="26222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4000" dirty="0" smtClean="0"/>
              <a:t>Herramientas de </a:t>
            </a:r>
            <a:r>
              <a:rPr lang="es-AR" sz="4000" dirty="0" smtClean="0">
                <a:solidFill>
                  <a:srgbClr val="0070C0"/>
                </a:solidFill>
              </a:rPr>
              <a:t>ETL - 1/3</a:t>
            </a:r>
            <a:endParaRPr lang="es-AR" sz="4000" dirty="0">
              <a:solidFill>
                <a:srgbClr val="0070C0"/>
              </a:solidFill>
            </a:endParaRPr>
          </a:p>
        </p:txBody>
      </p:sp>
      <p:pic>
        <p:nvPicPr>
          <p:cNvPr id="7174" name="Picture 6" descr="En qué consiste un proceso de ETL (Extraer, Transformar y Cargar)? - Tale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26" y="2175308"/>
            <a:ext cx="10370141" cy="35789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0" descr="https://repositorio.uade.edu.ar/xmlui/themes/uade/images/footer/uade-footer.pn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76" y="125008"/>
            <a:ext cx="1363521" cy="59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ector recto 6"/>
          <p:cNvCxnSpPr/>
          <p:nvPr/>
        </p:nvCxnSpPr>
        <p:spPr>
          <a:xfrm>
            <a:off x="3299791" y="970106"/>
            <a:ext cx="5744818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376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</TotalTime>
  <Words>193</Words>
  <Application>Microsoft Office PowerPoint</Application>
  <PresentationFormat>Panorámica</PresentationFormat>
  <Paragraphs>44</Paragraphs>
  <Slides>19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Tema de Office</vt:lpstr>
      <vt:lpstr>Adobe Photoshop Image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Santa</dc:creator>
  <cp:lastModifiedBy>Santa</cp:lastModifiedBy>
  <cp:revision>19</cp:revision>
  <dcterms:created xsi:type="dcterms:W3CDTF">2020-12-04T15:29:37Z</dcterms:created>
  <dcterms:modified xsi:type="dcterms:W3CDTF">2020-12-04T18:11:28Z</dcterms:modified>
</cp:coreProperties>
</file>